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61" r:id="rId4"/>
    <p:sldId id="286" r:id="rId5"/>
    <p:sldId id="287" r:id="rId6"/>
    <p:sldId id="279" r:id="rId7"/>
    <p:sldId id="289" r:id="rId8"/>
    <p:sldId id="280" r:id="rId9"/>
    <p:sldId id="288" r:id="rId10"/>
    <p:sldId id="269" r:id="rId11"/>
    <p:sldId id="282" r:id="rId12"/>
  </p:sldIdLst>
  <p:sldSz cx="12192000" cy="6858000"/>
  <p:notesSz cx="6858000" cy="9144000"/>
  <p:embeddedFontLst>
    <p:embeddedFont>
      <p:font typeface="Calibri Light" pitchFamily="34" charset="0"/>
      <p:regular r:id="rId13"/>
      <p:italic r:id="rId14"/>
    </p:embeddedFont>
    <p:embeddedFont>
      <p:font typeface="微软雅黑 Light" pitchFamily="34" charset="-122"/>
      <p:regular r:id="rId15"/>
    </p:embeddedFont>
    <p:embeddedFont>
      <p:font typeface="Cambria Math" pitchFamily="18" charset="0"/>
      <p:regular r:id="rId16"/>
    </p:embeddedFont>
    <p:embeddedFont>
      <p:font typeface="微软雅黑" pitchFamily="34" charset="-122"/>
      <p:regular r:id="rId17"/>
      <p:bold r:id="rId18"/>
    </p:embeddedFont>
    <p:embeddedFont>
      <p:font typeface="等线" charset="-122"/>
      <p:regular r:id="rId19"/>
      <p:bold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44526F"/>
    <a:srgbClr val="F8F8F8"/>
    <a:srgbClr val="2F3950"/>
    <a:srgbClr val="1C222F"/>
    <a:srgbClr val="FF9409"/>
    <a:srgbClr val="C7020C"/>
    <a:srgbClr val="C91324"/>
    <a:srgbClr val="162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65" d="100"/>
          <a:sy n="65" d="100"/>
        </p:scale>
        <p:origin x="-34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4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914650"/>
            <a:ext cx="12264571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36" y="493486"/>
            <a:ext cx="10341999" cy="584199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69236" y="493486"/>
            <a:ext cx="10342000" cy="5841998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4"/>
          <p:cNvSpPr txBox="1"/>
          <p:nvPr/>
        </p:nvSpPr>
        <p:spPr>
          <a:xfrm>
            <a:off x="2437993" y="2292295"/>
            <a:ext cx="718185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96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BLOCKCHAIN</a:t>
            </a:r>
          </a:p>
        </p:txBody>
      </p:sp>
      <p:sp>
        <p:nvSpPr>
          <p:cNvPr id="10" name="TextBox 84"/>
          <p:cNvSpPr txBox="1"/>
          <p:nvPr/>
        </p:nvSpPr>
        <p:spPr>
          <a:xfrm>
            <a:off x="2099837" y="4427743"/>
            <a:ext cx="8064896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NGUYỄN MINH LỘC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NGUYỄN TUẤN ĐẠT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DƯƠNG ĐÌNH TRUNG</a:t>
            </a:r>
          </a:p>
          <a:p>
            <a:pPr algn="ctr"/>
            <a:endParaRPr lang="en-US" altLang="zh-CN" dirty="0">
              <a:solidFill>
                <a:schemeClr val="bg1"/>
              </a:solidFill>
              <a:latin typeface="+mj-lt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12205" y="5362598"/>
            <a:ext cx="1440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9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25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Káº¿t quáº£ hÃ¬nh áº£nh cho BLOCK CHAIN POTENTI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784350"/>
            <a:ext cx="10753724" cy="24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FE3F12-EF2B-4C2B-8DA1-3D9B6D947A7C}"/>
              </a:ext>
            </a:extLst>
          </p:cNvPr>
          <p:cNvSpPr txBox="1"/>
          <p:nvPr/>
        </p:nvSpPr>
        <p:spPr>
          <a:xfrm>
            <a:off x="4614631" y="250561"/>
            <a:ext cx="2537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" name="íślíḋè-Straight Connector 22">
            <a:extLst>
              <a:ext uri="{FF2B5EF4-FFF2-40B4-BE49-F238E27FC236}">
                <a16:creationId xmlns:a16="http://schemas.microsoft.com/office/drawing/2014/main" xmlns="" id="{A984D98D-478D-40E1-A14C-F72A0B5373AC}"/>
              </a:ext>
            </a:extLst>
          </p:cNvPr>
          <p:cNvCxnSpPr/>
          <p:nvPr/>
        </p:nvCxnSpPr>
        <p:spPr>
          <a:xfrm>
            <a:off x="4470806" y="3325385"/>
            <a:ext cx="0" cy="3143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íślíḋè-Straight Connector 23">
            <a:extLst>
              <a:ext uri="{FF2B5EF4-FFF2-40B4-BE49-F238E27FC236}">
                <a16:creationId xmlns:a16="http://schemas.microsoft.com/office/drawing/2014/main" xmlns="" id="{7FD932C6-060A-4842-A5CB-5B6D8B0AE651}"/>
              </a:ext>
            </a:extLst>
          </p:cNvPr>
          <p:cNvCxnSpPr/>
          <p:nvPr/>
        </p:nvCxnSpPr>
        <p:spPr>
          <a:xfrm>
            <a:off x="7721194" y="3325385"/>
            <a:ext cx="0" cy="3143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5">
            <a:extLst>
              <a:ext uri="{FF2B5EF4-FFF2-40B4-BE49-F238E27FC236}">
                <a16:creationId xmlns:a16="http://schemas.microsoft.com/office/drawing/2014/main" xmlns="" id="{3BC74F72-DC93-4A02-9637-646AFF8A3F1B}"/>
              </a:ext>
            </a:extLst>
          </p:cNvPr>
          <p:cNvGrpSpPr/>
          <p:nvPr/>
        </p:nvGrpSpPr>
        <p:grpSpPr>
          <a:xfrm>
            <a:off x="1666547" y="4639881"/>
            <a:ext cx="2472789" cy="1815882"/>
            <a:chOff x="912798" y="2968640"/>
            <a:chExt cx="1735427" cy="1815882"/>
          </a:xfrm>
        </p:grpSpPr>
        <p:sp>
          <p:nvSpPr>
            <p:cNvPr id="10" name="îṣļîḑé-文本框 18">
              <a:extLst>
                <a:ext uri="{FF2B5EF4-FFF2-40B4-BE49-F238E27FC236}">
                  <a16:creationId xmlns:a16="http://schemas.microsoft.com/office/drawing/2014/main" xmlns="" id="{311B6834-3FEA-4052-A3A1-3381964A825A}"/>
                </a:ext>
              </a:extLst>
            </p:cNvPr>
            <p:cNvSpPr txBox="1"/>
            <p:nvPr/>
          </p:nvSpPr>
          <p:spPr>
            <a:xfrm>
              <a:off x="912799" y="2968640"/>
              <a:ext cx="173542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 DETAIL ORIENTATION </a:t>
              </a:r>
              <a:endParaRPr kumimoji="1" lang="zh-CN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îṣļîḑé-文本框 19">
              <a:extLst>
                <a:ext uri="{FF2B5EF4-FFF2-40B4-BE49-F238E27FC236}">
                  <a16:creationId xmlns:a16="http://schemas.microsoft.com/office/drawing/2014/main" xmlns="" id="{3E8FD522-47A8-4AA5-A4C1-4F89119903D4}"/>
                </a:ext>
              </a:extLst>
            </p:cNvPr>
            <p:cNvSpPr txBox="1"/>
            <p:nvPr/>
          </p:nvSpPr>
          <p:spPr>
            <a:xfrm>
              <a:off x="912798" y="3394143"/>
              <a:ext cx="1735426" cy="309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îṣļîḑé-文本框 12">
            <a:extLst>
              <a:ext uri="{FF2B5EF4-FFF2-40B4-BE49-F238E27FC236}">
                <a16:creationId xmlns:a16="http://schemas.microsoft.com/office/drawing/2014/main" xmlns="" id="{6E860CBA-1F18-4FC3-8583-FEB4646305F6}"/>
              </a:ext>
            </a:extLst>
          </p:cNvPr>
          <p:cNvSpPr txBox="1"/>
          <p:nvPr/>
        </p:nvSpPr>
        <p:spPr>
          <a:xfrm>
            <a:off x="5228288" y="4639881"/>
            <a:ext cx="192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NEGATIVE PURPOSES</a:t>
            </a:r>
            <a:endParaRPr kumimoji="1"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îṣļîḑé-文本框 7">
            <a:extLst>
              <a:ext uri="{FF2B5EF4-FFF2-40B4-BE49-F238E27FC236}">
                <a16:creationId xmlns:a16="http://schemas.microsoft.com/office/drawing/2014/main" xmlns="" id="{AB4B2E76-2AFA-4367-8BDA-10497D9D23EB}"/>
              </a:ext>
            </a:extLst>
          </p:cNvPr>
          <p:cNvSpPr txBox="1"/>
          <p:nvPr/>
        </p:nvSpPr>
        <p:spPr>
          <a:xfrm>
            <a:off x="8458558" y="4639881"/>
            <a:ext cx="2605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MANY </a:t>
            </a:r>
          </a:p>
          <a:p>
            <a:pPr algn="ctr"/>
            <a:r>
              <a:rPr kumimoji="1"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EMPLOYMENTS</a:t>
            </a:r>
            <a:endParaRPr kumimoji="1"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9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914650"/>
            <a:ext cx="12264571" cy="3943350"/>
          </a:xfrm>
          <a:prstGeom prst="rect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33" b="7846"/>
          <a:stretch/>
        </p:blipFill>
        <p:spPr>
          <a:xfrm>
            <a:off x="961285" y="493486"/>
            <a:ext cx="10342000" cy="5841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61285" y="493486"/>
            <a:ext cx="10342000" cy="5841998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4">
            <a:extLst>
              <a:ext uri="{FF2B5EF4-FFF2-40B4-BE49-F238E27FC236}">
                <a16:creationId xmlns:a16="http://schemas.microsoft.com/office/drawing/2014/main" xmlns="" id="{6F5B6EF6-C498-4D1C-BF0E-68669461A3B3}"/>
              </a:ext>
            </a:extLst>
          </p:cNvPr>
          <p:cNvSpPr txBox="1"/>
          <p:nvPr/>
        </p:nvSpPr>
        <p:spPr>
          <a:xfrm>
            <a:off x="2541360" y="3198743"/>
            <a:ext cx="7181850" cy="27699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THANK YOU </a:t>
            </a: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FOR </a:t>
            </a:r>
          </a:p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Calibri" panose="020F0502020204030204" pitchFamily="34" charset="0"/>
                <a:ea typeface="微软雅黑 Light" panose="020B0502040204020203" pitchFamily="34" charset="-122"/>
              </a:rPr>
              <a:t>YOUR LISTENING</a:t>
            </a:r>
            <a:endParaRPr lang="en-US" altLang="zh-CN" sz="6000" dirty="0">
              <a:solidFill>
                <a:schemeClr val="bg1"/>
              </a:solidFill>
              <a:latin typeface="Calibri" panose="020F050202020403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97" y1="19457" x2="7864" y2="42986"/>
                        <a14:foregroundMark x1="17017" y1="34842" x2="18169" y2="65611"/>
                        <a14:foregroundMark x1="30237" y1="86425" x2="33220" y2="83258"/>
                        <a14:foregroundMark x1="37220" y1="41176" x2="36949" y2="73303"/>
                        <a14:foregroundMark x1="45831" y1="53846" x2="45831" y2="53846"/>
                        <a14:foregroundMark x1="53898" y1="52941" x2="53898" y2="52941"/>
                        <a14:foregroundMark x1="65153" y1="68326" x2="65153" y2="68326"/>
                        <a14:foregroundMark x1="74712" y1="65158" x2="74712" y2="65158"/>
                        <a14:foregroundMark x1="77966" y1="61086" x2="77966" y2="61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85" y="746067"/>
            <a:ext cx="10058400" cy="15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2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5710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4557107" cy="6858000"/>
          </a:xfrm>
          <a:prstGeom prst="rect">
            <a:avLst/>
          </a:prstGeom>
          <a:solidFill>
            <a:srgbClr val="44526F">
              <a:alpha val="49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1861169" y="2167704"/>
            <a:ext cx="4001074" cy="2897242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solidFill>
            <a:srgbClr val="44526F">
              <a:alpha val="89804"/>
            </a:srgbClr>
          </a:solidFill>
          <a:ln w="19050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 rot="5400000">
            <a:off x="-88628" y="2716229"/>
            <a:ext cx="3458942" cy="1800200"/>
          </a:xfrm>
          <a:custGeom>
            <a:avLst/>
            <a:gdLst>
              <a:gd name="T0" fmla="*/ 1531 w 4760"/>
              <a:gd name="T1" fmla="*/ 0 h 1417"/>
              <a:gd name="T2" fmla="*/ 0 w 4760"/>
              <a:gd name="T3" fmla="*/ 0 h 1417"/>
              <a:gd name="T4" fmla="*/ 0 w 4760"/>
              <a:gd name="T5" fmla="*/ 1417 h 1417"/>
              <a:gd name="T6" fmla="*/ 4760 w 4760"/>
              <a:gd name="T7" fmla="*/ 1417 h 1417"/>
              <a:gd name="T8" fmla="*/ 4760 w 4760"/>
              <a:gd name="T9" fmla="*/ 0 h 1417"/>
              <a:gd name="T10" fmla="*/ 3230 w 4760"/>
              <a:gd name="T11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0" h="1417">
                <a:moveTo>
                  <a:pt x="1531" y="0"/>
                </a:moveTo>
                <a:lnTo>
                  <a:pt x="0" y="0"/>
                </a:lnTo>
                <a:lnTo>
                  <a:pt x="0" y="1417"/>
                </a:lnTo>
                <a:lnTo>
                  <a:pt x="4760" y="1417"/>
                </a:lnTo>
                <a:lnTo>
                  <a:pt x="4760" y="0"/>
                </a:lnTo>
                <a:lnTo>
                  <a:pt x="3230" y="0"/>
                </a:lnTo>
              </a:path>
            </a:pathLst>
          </a:custGeom>
          <a:noFill/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53852" y="1908826"/>
            <a:ext cx="112723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en-US" altLang="zh-CN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070368" y="1820980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02899" y="2884537"/>
            <a:ext cx="511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cap="all" dirty="0">
                <a:solidFill>
                  <a:schemeClr val="bg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+mn-ea"/>
                <a:sym typeface="+mn-lt"/>
              </a:rPr>
              <a:t>contents</a:t>
            </a:r>
            <a:endParaRPr lang="zh-CN" altLang="en-US" sz="7200" cap="all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53852" y="2881343"/>
            <a:ext cx="3416320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DEVELOPMENT HISTORY	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070368" y="2793497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53852" y="3854034"/>
            <a:ext cx="2024913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070368" y="3766188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53852" y="4798150"/>
            <a:ext cx="1750479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2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7070368" y="4710304"/>
            <a:ext cx="714280" cy="588896"/>
          </a:xfrm>
          <a:prstGeom prst="roundRect">
            <a:avLst/>
          </a:prstGeom>
          <a:solidFill>
            <a:srgbClr val="44526F"/>
          </a:solidFill>
          <a:ln w="38100">
            <a:solidFill>
              <a:schemeClr val="bg1"/>
            </a:solidFill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8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:a16="http://schemas.microsoft.com/office/drawing/2014/main" xmlns="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:a16="http://schemas.microsoft.com/office/drawing/2014/main" xmlns="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:a16="http://schemas.microsoft.com/office/drawing/2014/main" xmlns="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01 </a:t>
            </a: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=""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=""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=""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=""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3" y="1481384"/>
            <a:ext cx="7557025" cy="339836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206" y="1490824"/>
            <a:ext cx="7558218" cy="339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75802" y="1451443"/>
            <a:ext cx="3776513" cy="34386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FE3F12-EF2B-4C2B-8DA1-3D9B6D947A7C}"/>
              </a:ext>
            </a:extLst>
          </p:cNvPr>
          <p:cNvSpPr txBox="1"/>
          <p:nvPr/>
        </p:nvSpPr>
        <p:spPr>
          <a:xfrm>
            <a:off x="5294335" y="250561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ORIGIN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15">
            <a:extLst>
              <a:ext uri="{FF2B5EF4-FFF2-40B4-BE49-F238E27FC236}">
                <a16:creationId xmlns:a16="http://schemas.microsoft.com/office/drawing/2014/main" xmlns="" id="{C4B74823-69BF-499F-8B2B-8C86E6DD21AE}"/>
              </a:ext>
            </a:extLst>
          </p:cNvPr>
          <p:cNvGrpSpPr/>
          <p:nvPr/>
        </p:nvGrpSpPr>
        <p:grpSpPr>
          <a:xfrm>
            <a:off x="4519396" y="1481384"/>
            <a:ext cx="3646594" cy="2967319"/>
            <a:chOff x="4373715" y="1841568"/>
            <a:chExt cx="3517711" cy="2967319"/>
          </a:xfrm>
        </p:grpSpPr>
        <p:sp>
          <p:nvSpPr>
            <p:cNvPr id="7" name="iS1ide-Rectangle 2">
              <a:extLst>
                <a:ext uri="{FF2B5EF4-FFF2-40B4-BE49-F238E27FC236}">
                  <a16:creationId xmlns:a16="http://schemas.microsoft.com/office/drawing/2014/main" xmlns="" id="{0319ECF2-33D6-44B7-B1E7-73954D062F63}"/>
                </a:ext>
              </a:extLst>
            </p:cNvPr>
            <p:cNvSpPr/>
            <p:nvPr/>
          </p:nvSpPr>
          <p:spPr>
            <a:xfrm>
              <a:off x="4373715" y="1841568"/>
              <a:ext cx="3517711" cy="2967319"/>
            </a:xfrm>
            <a:prstGeom prst="rect">
              <a:avLst/>
            </a:prstGeom>
            <a:solidFill>
              <a:srgbClr val="44526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iS1ide-Oval 5">
              <a:extLst>
                <a:ext uri="{FF2B5EF4-FFF2-40B4-BE49-F238E27FC236}">
                  <a16:creationId xmlns:a16="http://schemas.microsoft.com/office/drawing/2014/main" xmlns="" id="{146C2B9A-89F0-4799-9A23-94A659F37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1402" y="2496761"/>
              <a:ext cx="749217" cy="7492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44526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u="sng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iS1ide-TextBox 12">
              <a:extLst>
                <a:ext uri="{FF2B5EF4-FFF2-40B4-BE49-F238E27FC236}">
                  <a16:creationId xmlns:a16="http://schemas.microsoft.com/office/drawing/2014/main" xmlns="" id="{E9F1A57B-2239-4229-B459-DAB63C3BEC81}"/>
                </a:ext>
              </a:extLst>
            </p:cNvPr>
            <p:cNvSpPr txBox="1"/>
            <p:nvPr/>
          </p:nvSpPr>
          <p:spPr>
            <a:xfrm>
              <a:off x="4717919" y="3530932"/>
              <a:ext cx="2870523" cy="283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wrap="none" lIns="72000" tIns="0" rIns="72000" bIns="0" anchor="b" anchorCtr="0">
              <a:noAutofit/>
            </a:bodyPr>
            <a:lstStyle/>
            <a:p>
              <a:pPr algn="ctr"/>
              <a:r>
                <a:rPr lang="en-US" altLang="zh-CN" sz="2800" b="1" u="sng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BYZANTIME GENERALS</a:t>
              </a:r>
              <a:endParaRPr lang="zh-CN" altLang="en-US" sz="2800" b="1" u="sng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íṡľíḍè-文本框 12">
            <a:extLst>
              <a:ext uri="{FF2B5EF4-FFF2-40B4-BE49-F238E27FC236}">
                <a16:creationId xmlns:a16="http://schemas.microsoft.com/office/drawing/2014/main" xmlns="" id="{35D71E7D-CDD9-4A6E-9C8E-02D60788BE4F}"/>
              </a:ext>
            </a:extLst>
          </p:cNvPr>
          <p:cNvSpPr txBox="1">
            <a:spLocks/>
          </p:cNvSpPr>
          <p:nvPr/>
        </p:nvSpPr>
        <p:spPr>
          <a:xfrm>
            <a:off x="1561864" y="5202146"/>
            <a:ext cx="9068272" cy="812800"/>
          </a:xfrm>
          <a:prstGeom prst="rect">
            <a:avLst/>
          </a:prstGeom>
          <a:gradFill flip="none" rotWithShape="1">
            <a:gsLst>
              <a:gs pos="89000">
                <a:schemeClr val="accent1">
                  <a:tint val="66000"/>
                  <a:satMod val="160000"/>
                </a:schemeClr>
              </a:gs>
              <a:gs pos="43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/>
              <a:t>It’s derived from the problem of Byzantine Generals 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673" y="1451443"/>
            <a:ext cx="2068240" cy="206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4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85" y="0"/>
            <a:ext cx="5511691" cy="68388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:a16="http://schemas.microsoft.com/office/drawing/2014/main" xmlns="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:a16="http://schemas.microsoft.com/office/drawing/2014/main" xmlns="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:a16="http://schemas.microsoft.com/office/drawing/2014/main" xmlns="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5D066B3-F8F7-4AA6-B09A-D4E596301933}"/>
              </a:ext>
            </a:extLst>
          </p:cNvPr>
          <p:cNvSpPr/>
          <p:nvPr/>
        </p:nvSpPr>
        <p:spPr>
          <a:xfrm>
            <a:off x="520777" y="2743115"/>
            <a:ext cx="432744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02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r>
              <a:rPr lang="en-US" altLang="zh-CN" sz="44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DEVELOPMENT</a:t>
            </a:r>
          </a:p>
          <a:p>
            <a:pPr>
              <a:defRPr/>
            </a:pPr>
            <a:r>
              <a:rPr lang="en-US" altLang="zh-CN" sz="44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HISTORY</a:t>
            </a:r>
            <a:endParaRPr lang="en-US" altLang="zh-CN" sz="54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=""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=""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=""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=""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FE3F12-EF2B-4C2B-8DA1-3D9B6D947A7C}"/>
              </a:ext>
            </a:extLst>
          </p:cNvPr>
          <p:cNvSpPr txBox="1"/>
          <p:nvPr/>
        </p:nvSpPr>
        <p:spPr>
          <a:xfrm>
            <a:off x="3662418" y="250561"/>
            <a:ext cx="485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DEVELOPMENT HISTORY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08676" y="2807974"/>
            <a:ext cx="10641398" cy="2288575"/>
            <a:chOff x="1050566" y="2772576"/>
            <a:chExt cx="10090868" cy="2170176"/>
          </a:xfrm>
          <a:solidFill>
            <a:srgbClr val="44526F"/>
          </a:solidFill>
        </p:grpSpPr>
        <p:sp>
          <p:nvSpPr>
            <p:cNvPr id="5" name="Block Arc 49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" name="Block Arc 50"/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Block Arc 51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Block Arc 52"/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Block Arc 53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Oval 58"/>
          <p:cNvSpPr/>
          <p:nvPr/>
        </p:nvSpPr>
        <p:spPr>
          <a:xfrm>
            <a:off x="787955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Oval 59"/>
          <p:cNvSpPr/>
          <p:nvPr/>
        </p:nvSpPr>
        <p:spPr>
          <a:xfrm>
            <a:off x="997147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Oval 56"/>
          <p:cNvSpPr/>
          <p:nvPr/>
        </p:nvSpPr>
        <p:spPr>
          <a:xfrm>
            <a:off x="3695727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Oval 57"/>
          <p:cNvSpPr/>
          <p:nvPr/>
        </p:nvSpPr>
        <p:spPr>
          <a:xfrm>
            <a:off x="5787642" y="3303110"/>
            <a:ext cx="1283466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Oval 55"/>
          <p:cNvSpPr/>
          <p:nvPr/>
        </p:nvSpPr>
        <p:spPr>
          <a:xfrm>
            <a:off x="1603811" y="3303110"/>
            <a:ext cx="1283465" cy="1283466"/>
          </a:xfrm>
          <a:prstGeom prst="ellipse">
            <a:avLst/>
          </a:prstGeom>
          <a:solidFill>
            <a:srgbClr val="4452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Group 68"/>
          <p:cNvGrpSpPr/>
          <p:nvPr/>
        </p:nvGrpSpPr>
        <p:grpSpPr>
          <a:xfrm>
            <a:off x="2160029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26" name="Oval 65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Oval 66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Oval 67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6350542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0" name="Oval 7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Oval 71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Oval 72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73"/>
          <p:cNvGrpSpPr/>
          <p:nvPr/>
        </p:nvGrpSpPr>
        <p:grpSpPr>
          <a:xfrm>
            <a:off x="10534370" y="471738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4" name="Oval 74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Oval 75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Oval 76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77"/>
          <p:cNvGrpSpPr/>
          <p:nvPr/>
        </p:nvGrpSpPr>
        <p:grpSpPr>
          <a:xfrm>
            <a:off x="4258626" y="261819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38" name="Oval 78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Oval 79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" name="Oval 8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81"/>
          <p:cNvGrpSpPr/>
          <p:nvPr/>
        </p:nvGrpSpPr>
        <p:grpSpPr>
          <a:xfrm>
            <a:off x="8442456" y="2618196"/>
            <a:ext cx="157669" cy="554104"/>
            <a:chOff x="8243431" y="1672074"/>
            <a:chExt cx="199000" cy="699358"/>
          </a:xfrm>
          <a:solidFill>
            <a:srgbClr val="44526F"/>
          </a:solidFill>
        </p:grpSpPr>
        <p:sp>
          <p:nvSpPr>
            <p:cNvPr id="42" name="Oval 82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Oval 83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Oval 84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85"/>
          <p:cNvSpPr/>
          <p:nvPr/>
        </p:nvSpPr>
        <p:spPr>
          <a:xfrm>
            <a:off x="892430" y="5449893"/>
            <a:ext cx="269286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CRYPTOGRAPHIC SIGNATURES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Rectangle 86"/>
          <p:cNvSpPr/>
          <p:nvPr/>
        </p:nvSpPr>
        <p:spPr>
          <a:xfrm>
            <a:off x="9266770" y="5449893"/>
            <a:ext cx="269286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ETHEREUM BLOCK CHAIN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88"/>
          <p:cNvSpPr/>
          <p:nvPr/>
        </p:nvSpPr>
        <p:spPr>
          <a:xfrm>
            <a:off x="7174857" y="2023441"/>
            <a:ext cx="2692866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BLOCK </a:t>
            </a: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CHAIN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78453" y="3516590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1982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777050" y="3526636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1998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68966" y="3544957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2008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960879" y="3510185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2009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052795" y="3525351"/>
            <a:ext cx="112082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2015</a:t>
            </a:r>
            <a:endParaRPr lang="en-US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585297" y="2011430"/>
            <a:ext cx="1592103" cy="574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BIT GOLD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73162" y="5449893"/>
            <a:ext cx="3870098" cy="94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Arial" panose="020B0604020202020204" pitchFamily="34" charset="0"/>
              </a:rPr>
              <a:t>A PEER-TO PEER </a:t>
            </a: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ELECTRONIC</a:t>
            </a:r>
          </a:p>
          <a:p>
            <a:pPr lvl="0" algn="ctr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CASH SYSTEM</a:t>
            </a:r>
            <a:endParaRPr lang="en-US" altLang="zh-CN" sz="2400" b="1" dirty="0" smtClean="0">
              <a:solidFill>
                <a:schemeClr val="tx2">
                  <a:lumMod val="60000"/>
                  <a:lumOff val="40000"/>
                </a:schemeClr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7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5124" name="Picture 4" descr="Káº¿t quáº£ hÃ¬nh áº£nh cho BLOCK CHAIN H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934" y="-160178"/>
            <a:ext cx="6483241" cy="70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:a16="http://schemas.microsoft.com/office/drawing/2014/main" xmlns="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:a16="http://schemas.microsoft.com/office/drawing/2014/main" xmlns="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:a16="http://schemas.microsoft.com/office/drawing/2014/main" xmlns="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03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=""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=""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=""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=""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9FE3F12-EF2B-4C2B-8DA1-3D9B6D947A7C}"/>
              </a:ext>
            </a:extLst>
          </p:cNvPr>
          <p:cNvSpPr txBox="1"/>
          <p:nvPr/>
        </p:nvSpPr>
        <p:spPr>
          <a:xfrm>
            <a:off x="4616652" y="250561"/>
            <a:ext cx="295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APPLICATIONS</a:t>
            </a:r>
            <a:endParaRPr lang="zh-CN" altLang="en-US" sz="36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4" name="组合 30"/>
          <p:cNvGrpSpPr/>
          <p:nvPr/>
        </p:nvGrpSpPr>
        <p:grpSpPr>
          <a:xfrm>
            <a:off x="687674" y="4268026"/>
            <a:ext cx="3013322" cy="747145"/>
            <a:chOff x="6066759" y="3229513"/>
            <a:chExt cx="1958368" cy="398835"/>
          </a:xfrm>
          <a:solidFill>
            <a:srgbClr val="44526F"/>
          </a:solidFill>
        </p:grpSpPr>
        <p:sp>
          <p:nvSpPr>
            <p:cNvPr id="25" name="圆角矩形 24"/>
            <p:cNvSpPr/>
            <p:nvPr/>
          </p:nvSpPr>
          <p:spPr>
            <a:xfrm>
              <a:off x="6226210" y="3229513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矩形 9"/>
            <p:cNvSpPr>
              <a:spLocks noChangeArrowheads="1"/>
            </p:cNvSpPr>
            <p:nvPr/>
          </p:nvSpPr>
          <p:spPr bwMode="auto">
            <a:xfrm>
              <a:off x="6066759" y="3252590"/>
              <a:ext cx="1958368" cy="3757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EDUCATION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 descr="Káº¿t quáº£ hÃ¬nh áº£nh cho education vÃ  block 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7" y="1795333"/>
            <a:ext cx="2843829" cy="21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组合 30"/>
          <p:cNvGrpSpPr/>
          <p:nvPr/>
        </p:nvGrpSpPr>
        <p:grpSpPr>
          <a:xfrm>
            <a:off x="3404543" y="4267390"/>
            <a:ext cx="3013322" cy="633089"/>
            <a:chOff x="7761815" y="2829081"/>
            <a:chExt cx="1958368" cy="337950"/>
          </a:xfrm>
          <a:solidFill>
            <a:srgbClr val="44526F"/>
          </a:solidFill>
        </p:grpSpPr>
        <p:sp>
          <p:nvSpPr>
            <p:cNvPr id="31" name="圆角矩形 24"/>
            <p:cNvSpPr/>
            <p:nvPr/>
          </p:nvSpPr>
          <p:spPr>
            <a:xfrm>
              <a:off x="7896743" y="2829081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矩形 9"/>
            <p:cNvSpPr>
              <a:spLocks noChangeArrowheads="1"/>
            </p:cNvSpPr>
            <p:nvPr/>
          </p:nvSpPr>
          <p:spPr bwMode="auto">
            <a:xfrm>
              <a:off x="7761815" y="2857060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ECOMMERCE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0"/>
          <p:cNvGrpSpPr/>
          <p:nvPr/>
        </p:nvGrpSpPr>
        <p:grpSpPr>
          <a:xfrm>
            <a:off x="8941378" y="4275046"/>
            <a:ext cx="3013322" cy="633089"/>
            <a:chOff x="9771466" y="2181663"/>
            <a:chExt cx="1958368" cy="337950"/>
          </a:xfrm>
          <a:solidFill>
            <a:srgbClr val="44526F"/>
          </a:solidFill>
        </p:grpSpPr>
        <p:sp>
          <p:nvSpPr>
            <p:cNvPr id="34" name="圆角矩形 24"/>
            <p:cNvSpPr/>
            <p:nvPr/>
          </p:nvSpPr>
          <p:spPr>
            <a:xfrm>
              <a:off x="9895636" y="2181663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矩形 9"/>
            <p:cNvSpPr>
              <a:spLocks noChangeArrowheads="1"/>
            </p:cNvSpPr>
            <p:nvPr/>
          </p:nvSpPr>
          <p:spPr bwMode="auto">
            <a:xfrm>
              <a:off x="9771466" y="2195007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FINANCE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0"/>
          <p:cNvGrpSpPr/>
          <p:nvPr/>
        </p:nvGrpSpPr>
        <p:grpSpPr>
          <a:xfrm>
            <a:off x="6182498" y="4267524"/>
            <a:ext cx="3013322" cy="633089"/>
            <a:chOff x="6125599" y="3258511"/>
            <a:chExt cx="1958368" cy="337950"/>
          </a:xfrm>
          <a:solidFill>
            <a:srgbClr val="44526F"/>
          </a:solidFill>
        </p:grpSpPr>
        <p:sp>
          <p:nvSpPr>
            <p:cNvPr id="37" name="圆角矩形 24"/>
            <p:cNvSpPr/>
            <p:nvPr/>
          </p:nvSpPr>
          <p:spPr>
            <a:xfrm>
              <a:off x="6255628" y="3258511"/>
              <a:ext cx="1639466" cy="337950"/>
            </a:xfrm>
            <a:prstGeom prst="roundRect">
              <a:avLst>
                <a:gd name="adj" fmla="val 416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矩形 9"/>
            <p:cNvSpPr>
              <a:spLocks noChangeArrowheads="1"/>
            </p:cNvSpPr>
            <p:nvPr/>
          </p:nvSpPr>
          <p:spPr bwMode="auto">
            <a:xfrm>
              <a:off x="6125599" y="3281587"/>
              <a:ext cx="1958368" cy="2819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6393" tIns="48195" rIns="96393" bIns="48195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HEALTHCARE</a:t>
              </a:r>
              <a:endPara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90" y="1922082"/>
            <a:ext cx="2843828" cy="21328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68" y="1961417"/>
            <a:ext cx="2557438" cy="2054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88" y="1970396"/>
            <a:ext cx="2835712" cy="20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>
            <a:extLst>
              <a:ext uri="{FF2B5EF4-FFF2-40B4-BE49-F238E27FC236}">
                <a16:creationId xmlns:a16="http://schemas.microsoft.com/office/drawing/2014/main" xmlns="" id="{F39C7971-0BDE-4D65-A4BE-30667A2183BE}"/>
              </a:ext>
            </a:extLst>
          </p:cNvPr>
          <p:cNvSpPr/>
          <p:nvPr/>
        </p:nvSpPr>
        <p:spPr>
          <a:xfrm>
            <a:off x="6207547" y="-14343"/>
            <a:ext cx="5664629" cy="68580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48" y="-14343"/>
            <a:ext cx="6531428" cy="6858000"/>
          </a:xfrm>
          <a:prstGeom prst="rect">
            <a:avLst/>
          </a:prstGeom>
        </p:spPr>
      </p:pic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1" y="66675"/>
            <a:ext cx="6581775" cy="702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AF9EC749-2D2A-49FA-970C-89907DBF9848}"/>
              </a:ext>
            </a:extLst>
          </p:cNvPr>
          <p:cNvSpPr/>
          <p:nvPr/>
        </p:nvSpPr>
        <p:spPr>
          <a:xfrm>
            <a:off x="-241159" y="9365064"/>
            <a:ext cx="3496825" cy="17283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平行四边形 9">
            <a:extLst>
              <a:ext uri="{FF2B5EF4-FFF2-40B4-BE49-F238E27FC236}">
                <a16:creationId xmlns:a16="http://schemas.microsoft.com/office/drawing/2014/main" xmlns="" id="{5A0EA555-F680-4516-B522-C62179AE8011}"/>
              </a:ext>
            </a:extLst>
          </p:cNvPr>
          <p:cNvSpPr/>
          <p:nvPr/>
        </p:nvSpPr>
        <p:spPr>
          <a:xfrm>
            <a:off x="8384765" y="2625423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44526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Calibri" panose="020F0502020204030204" pitchFamily="34" charset="0"/>
            </a:endParaRPr>
          </a:p>
        </p:txBody>
      </p:sp>
      <p:cxnSp>
        <p:nvCxnSpPr>
          <p:cNvPr id="12" name="直接连接符 3">
            <a:extLst>
              <a:ext uri="{FF2B5EF4-FFF2-40B4-BE49-F238E27FC236}">
                <a16:creationId xmlns:a16="http://schemas.microsoft.com/office/drawing/2014/main" xmlns="" id="{9FB72A68-75E2-4054-83EE-7A16AF4288A3}"/>
              </a:ext>
            </a:extLst>
          </p:cNvPr>
          <p:cNvCxnSpPr/>
          <p:nvPr/>
        </p:nvCxnSpPr>
        <p:spPr>
          <a:xfrm flipH="1">
            <a:off x="8223771" y="-329759"/>
            <a:ext cx="1632181" cy="79688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9">
            <a:extLst>
              <a:ext uri="{FF2B5EF4-FFF2-40B4-BE49-F238E27FC236}">
                <a16:creationId xmlns:a16="http://schemas.microsoft.com/office/drawing/2014/main" xmlns="" id="{B69BA5D0-D9F6-494C-851B-F3E211CEDA2C}"/>
              </a:ext>
            </a:extLst>
          </p:cNvPr>
          <p:cNvSpPr/>
          <p:nvPr/>
        </p:nvSpPr>
        <p:spPr>
          <a:xfrm>
            <a:off x="9242740" y="-1481886"/>
            <a:ext cx="2949260" cy="4192823"/>
          </a:xfrm>
          <a:custGeom>
            <a:avLst/>
            <a:gdLst>
              <a:gd name="connsiteX0" fmla="*/ 0 w 2088232"/>
              <a:gd name="connsiteY0" fmla="*/ 2579840 h 2579840"/>
              <a:gd name="connsiteX1" fmla="*/ 522058 w 2088232"/>
              <a:gd name="connsiteY1" fmla="*/ 0 h 2579840"/>
              <a:gd name="connsiteX2" fmla="*/ 2088232 w 2088232"/>
              <a:gd name="connsiteY2" fmla="*/ 0 h 2579840"/>
              <a:gd name="connsiteX3" fmla="*/ 1566174 w 2088232"/>
              <a:gd name="connsiteY3" fmla="*/ 2579840 h 2579840"/>
              <a:gd name="connsiteX4" fmla="*/ 0 w 2088232"/>
              <a:gd name="connsiteY4" fmla="*/ 2579840 h 2579840"/>
              <a:gd name="connsiteX0" fmla="*/ 0 w 2211945"/>
              <a:gd name="connsiteY0" fmla="*/ 3133859 h 3133859"/>
              <a:gd name="connsiteX1" fmla="*/ 522058 w 2211945"/>
              <a:gd name="connsiteY1" fmla="*/ 554019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33859 h 3133859"/>
              <a:gd name="connsiteX1" fmla="*/ 618877 w 2211945"/>
              <a:gd name="connsiteY1" fmla="*/ 91440 h 3133859"/>
              <a:gd name="connsiteX2" fmla="*/ 2211945 w 2211945"/>
              <a:gd name="connsiteY2" fmla="*/ 0 h 3133859"/>
              <a:gd name="connsiteX3" fmla="*/ 1566174 w 2211945"/>
              <a:gd name="connsiteY3" fmla="*/ 3133859 h 3133859"/>
              <a:gd name="connsiteX4" fmla="*/ 0 w 2211945"/>
              <a:gd name="connsiteY4" fmla="*/ 3133859 h 3133859"/>
              <a:gd name="connsiteX0" fmla="*/ 0 w 2211945"/>
              <a:gd name="connsiteY0" fmla="*/ 3144617 h 3144617"/>
              <a:gd name="connsiteX1" fmla="*/ 645772 w 2211945"/>
              <a:gd name="connsiteY1" fmla="*/ 0 h 3144617"/>
              <a:gd name="connsiteX2" fmla="*/ 2211945 w 2211945"/>
              <a:gd name="connsiteY2" fmla="*/ 10758 h 3144617"/>
              <a:gd name="connsiteX3" fmla="*/ 1566174 w 2211945"/>
              <a:gd name="connsiteY3" fmla="*/ 3144617 h 3144617"/>
              <a:gd name="connsiteX4" fmla="*/ 0 w 2211945"/>
              <a:gd name="connsiteY4" fmla="*/ 3144617 h 31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945" h="3144617">
                <a:moveTo>
                  <a:pt x="0" y="3144617"/>
                </a:moveTo>
                <a:lnTo>
                  <a:pt x="645772" y="0"/>
                </a:lnTo>
                <a:lnTo>
                  <a:pt x="2211945" y="10758"/>
                </a:lnTo>
                <a:lnTo>
                  <a:pt x="1566174" y="3144617"/>
                </a:lnTo>
                <a:lnTo>
                  <a:pt x="0" y="3144617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DAFDB37-819B-4006-A4C3-31D010D6DEAD}"/>
              </a:ext>
            </a:extLst>
          </p:cNvPr>
          <p:cNvSpPr/>
          <p:nvPr/>
        </p:nvSpPr>
        <p:spPr>
          <a:xfrm>
            <a:off x="529083" y="4168041"/>
            <a:ext cx="619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dirty="0" smtClean="0">
                <a:solidFill>
                  <a:srgbClr val="44526F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POTENTIALS</a:t>
            </a:r>
            <a:endParaRPr lang="zh-CN" altLang="en-US" sz="4400" b="1" dirty="0">
              <a:solidFill>
                <a:srgbClr val="44526F"/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5D066B3-F8F7-4AA6-B09A-D4E596301933}"/>
              </a:ext>
            </a:extLst>
          </p:cNvPr>
          <p:cNvSpPr/>
          <p:nvPr/>
        </p:nvSpPr>
        <p:spPr>
          <a:xfrm>
            <a:off x="520778" y="2743115"/>
            <a:ext cx="27719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8800" b="1" spc="400" dirty="0" smtClean="0">
                <a:solidFill>
                  <a:srgbClr val="44526F"/>
                </a:solidFill>
                <a:latin typeface="Calibri" panose="020F0502020204030204" pitchFamily="34" charset="0"/>
                <a:ea typeface="Microsoft YaHei" charset="-122"/>
                <a:cs typeface="Microsoft YaHei" charset="-122"/>
                <a:sym typeface="+mn-lt"/>
              </a:rPr>
              <a:t>04 </a:t>
            </a: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en-US" altLang="zh-CN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  <a:p>
            <a:pPr>
              <a:defRPr/>
            </a:pPr>
            <a:endParaRPr lang="zh-CN" altLang="en-US" sz="8800" b="1" spc="400" dirty="0">
              <a:solidFill>
                <a:srgbClr val="44526F"/>
              </a:solidFill>
              <a:latin typeface="Calibri" panose="020F0502020204030204" pitchFamily="34" charset="0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4238044" y="-15902"/>
            <a:ext cx="3347499" cy="4226758"/>
          </a:xfrm>
          <a:prstGeom prst="parallelogram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10455966" y="3392333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11180857" y="-58991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4740302" y="3414657"/>
            <a:ext cx="2177972" cy="3451324"/>
          </a:xfrm>
          <a:prstGeom prst="parallelogram">
            <a:avLst>
              <a:gd name="adj" fmla="val 3314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 descr="One triangle outline and two solid triangles which accent the image">
            <a:extLst>
              <a:ext uri="{FF2B5EF4-FFF2-40B4-BE49-F238E27FC236}">
                <a16:creationId xmlns=""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3141264" y="934372"/>
            <a:ext cx="2793412" cy="2896935"/>
            <a:chOff x="1928664" y="2925893"/>
            <a:chExt cx="2793412" cy="2896935"/>
          </a:xfrm>
        </p:grpSpPr>
        <p:sp>
          <p:nvSpPr>
            <p:cNvPr id="17" name="Isosceles Triangle 16" descr="Decorative Triangle">
              <a:extLst>
                <a:ext uri="{FF2B5EF4-FFF2-40B4-BE49-F238E27FC236}">
                  <a16:creationId xmlns=""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0" name="Isosceles Triangle 19" descr="Decorative Triangle">
              <a:extLst>
                <a:ext uri="{FF2B5EF4-FFF2-40B4-BE49-F238E27FC236}">
                  <a16:creationId xmlns=""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1" name="Isosceles Triangle 20" descr="Decorative Triangle">
              <a:extLst>
                <a:ext uri="{FF2B5EF4-FFF2-40B4-BE49-F238E27FC236}">
                  <a16:creationId xmlns=""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tint val="66000"/>
                    <a:satMod val="160000"/>
                  </a:schemeClr>
                </a:gs>
                <a:gs pos="50000">
                  <a:schemeClr val="tx2">
                    <a:lumMod val="50000"/>
                    <a:tint val="44500"/>
                    <a:satMod val="160000"/>
                  </a:schemeClr>
                </a:gs>
                <a:gs pos="100000">
                  <a:schemeClr val="tx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5243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</TotalTime>
  <Words>80</Words>
  <Application>Microsoft Office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 Light</vt:lpstr>
      <vt:lpstr>微软雅黑 Light</vt:lpstr>
      <vt:lpstr>Cambria Math</vt:lpstr>
      <vt:lpstr>微软雅黑</vt:lpstr>
      <vt:lpstr>等线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HP</cp:lastModifiedBy>
  <cp:revision>97</cp:revision>
  <dcterms:created xsi:type="dcterms:W3CDTF">2017-08-18T03:02:00Z</dcterms:created>
  <dcterms:modified xsi:type="dcterms:W3CDTF">2019-05-11T07:56:49Z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